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</p:sldIdLst>
  <p:sldSz cx="18288000" cy="10287000"/>
  <p:notesSz cx="6858000" cy="9144000"/>
  <p:embeddedFontLst>
    <p:embeddedFont>
      <p:font typeface="Arimo" charset="1" panose="020B0604020202020204"/>
      <p:regular r:id="rId6"/>
      <p:bold r:id="rId7"/>
      <p:italic r:id="rId8"/>
      <p:boldItalic r:id="rId9"/>
    </p:embeddedFont>
    <p:embeddedFont>
      <p:font typeface="Roboto" charset="1" panose="02000000000000000000"/>
      <p:regular r:id="rId10"/>
      <p:bold r:id="rId11"/>
      <p:italic r:id="rId12"/>
      <p:boldItalic r:id="rId13"/>
    </p:embeddedFont>
    <p:embeddedFont>
      <p:font typeface="Poppins Light" charset="1" panose="0200000000000000000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0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0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0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0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0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2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3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10.png" Type="http://schemas.openxmlformats.org/officeDocument/2006/relationships/image"/><Relationship Id="rId6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-300779" y="-145576"/>
            <a:ext cx="18889559" cy="105781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400000">
            <a:off x="12378233" y="0"/>
            <a:ext cx="5909767" cy="590976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400000">
            <a:off x="-300779" y="4522810"/>
            <a:ext cx="5909767" cy="590976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81075"/>
            <a:ext cx="10329799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b="true" sz="3200" i="false" spc="160">
                <a:solidFill>
                  <a:srgbClr val="FFFCFA"/>
                </a:solidFill>
                <a:latin typeface="Roboto"/>
              </a:rPr>
              <a:t>BY ERIC ANDERSON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04409" y="4450397"/>
            <a:ext cx="12079182" cy="152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60"/>
              </a:lnSpc>
            </a:pPr>
            <a:r>
              <a:rPr lang="en-US" b="true" sz="11000" i="true" spc="-187">
                <a:solidFill>
                  <a:srgbClr val="FFFCFA"/>
                </a:solidFill>
                <a:latin typeface="Roboto"/>
              </a:rPr>
              <a:t>Roboto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35110" y="8789035"/>
            <a:ext cx="10824190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b="false" sz="2800" i="false" spc="392">
                <a:solidFill>
                  <a:srgbClr val="FFFCFA"/>
                </a:solidFill>
                <a:latin typeface="Roboto"/>
              </a:rPr>
              <a:t>A TYPEFACE FOR ALL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4788" b="0"/>
          <a:stretch>
            <a:fillRect/>
          </a:stretch>
        </p:blipFill>
        <p:spPr>
          <a:xfrm flipH="false" flipV="false" rot="0">
            <a:off x="9397292" y="-162599"/>
            <a:ext cx="9042828" cy="106121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97292" y="0"/>
            <a:ext cx="3665993" cy="366599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800000">
            <a:off x="14622007" y="6621007"/>
            <a:ext cx="3665993" cy="366599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1027389"/>
            <a:ext cx="7287398" cy="8232223"/>
            <a:chOff x="0" y="0"/>
            <a:chExt cx="9716531" cy="109762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9716523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b="true" sz="6000" i="true" spc="-60">
                  <a:solidFill>
                    <a:srgbClr val="CD89FD"/>
                  </a:solidFill>
                  <a:latin typeface="Roboto"/>
                </a:rPr>
                <a:t>About (Roboto)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622199"/>
              <a:ext cx="9716527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b="false" sz="3400" i="true" spc="170">
                  <a:solidFill>
                    <a:srgbClr val="CD89FD"/>
                  </a:solidFill>
                  <a:latin typeface="Roboto"/>
                </a:rPr>
                <a:t>THE ORIGINAL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" y="4927922"/>
              <a:ext cx="9716527" cy="6048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Neo-grotesque sans-serif font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Released in 2011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Created by Christian Robertson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12 different weights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First seen in Android OS 4.0 "Ice Cream Sandwich"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Redesigned for Android OS 5.0 "Lollipop" (2014)</a:t>
              </a:r>
            </a:p>
          </p:txBody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1989226"/>
              <a:ext cx="2408454" cy="553944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190490" y="1028700"/>
            <a:ext cx="345643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4788" b="0"/>
          <a:stretch>
            <a:fillRect/>
          </a:stretch>
        </p:blipFill>
        <p:spPr>
          <a:xfrm flipH="false" flipV="false" rot="0">
            <a:off x="9397292" y="-162599"/>
            <a:ext cx="9042828" cy="106121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97292" y="0"/>
            <a:ext cx="3665993" cy="366599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800000">
            <a:off x="14622007" y="6621007"/>
            <a:ext cx="3665993" cy="366599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1427439"/>
            <a:ext cx="7287398" cy="7432123"/>
            <a:chOff x="0" y="0"/>
            <a:chExt cx="9716531" cy="99094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9716523" cy="245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b="true" sz="6000" i="true" spc="-60">
                  <a:solidFill>
                    <a:srgbClr val="CD89FD"/>
                  </a:solidFill>
                  <a:latin typeface="Roboto"/>
                </a:rPr>
                <a:t>About (Roboto Condensed)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841399"/>
              <a:ext cx="9716527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b="false" sz="3400" i="true" spc="170">
                  <a:solidFill>
                    <a:srgbClr val="CD89FD"/>
                  </a:solidFill>
                  <a:latin typeface="Roboto"/>
                </a:rPr>
                <a:t>SLEEK AND SLIM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" y="6147122"/>
              <a:ext cx="9716527" cy="3762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Second iteration of Roboto typeface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Shares many of the characteristics of Roboto with slimmer, narrower form factor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6 different weights</a:t>
              </a:r>
            </a:p>
          </p:txBody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3208426"/>
              <a:ext cx="2408454" cy="553944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139055" y="1028700"/>
            <a:ext cx="355930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4788" b="0"/>
          <a:stretch>
            <a:fillRect/>
          </a:stretch>
        </p:blipFill>
        <p:spPr>
          <a:xfrm flipH="false" flipV="false" rot="0">
            <a:off x="9397292" y="-162599"/>
            <a:ext cx="9042828" cy="106121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97292" y="0"/>
            <a:ext cx="3665993" cy="366599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800000">
            <a:off x="14622007" y="6621007"/>
            <a:ext cx="3665993" cy="366599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741639"/>
            <a:ext cx="7287398" cy="8803723"/>
            <a:chOff x="0" y="0"/>
            <a:chExt cx="9716531" cy="117382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9716523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b="true" sz="6000" i="true" spc="-60">
                  <a:solidFill>
                    <a:srgbClr val="CD89FD"/>
                  </a:solidFill>
                  <a:latin typeface="Roboto"/>
                </a:rPr>
                <a:t>About (Roboto Mono)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622199"/>
              <a:ext cx="9716527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b="false" sz="3400" i="true" spc="170">
                  <a:solidFill>
                    <a:srgbClr val="CD89FD"/>
                  </a:solidFill>
                  <a:latin typeface="Roboto"/>
                </a:rPr>
                <a:t>SERIF, YOU SAY?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" y="4927922"/>
              <a:ext cx="9716527" cy="6810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Optimized for readability through use of serifs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Texture and weight improvements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Curved capital letters from Roboto Condensed ('C' and 'O' offer straigher sides)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Exaggerations to differentiate parentheses/punctuation characters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10 different weights</a:t>
              </a:r>
            </a:p>
          </p:txBody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1989226"/>
              <a:ext cx="2408454" cy="553944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452809" y="1028700"/>
            <a:ext cx="293179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4788" b="0"/>
          <a:stretch>
            <a:fillRect/>
          </a:stretch>
        </p:blipFill>
        <p:spPr>
          <a:xfrm flipH="false" flipV="false" rot="0">
            <a:off x="9397292" y="-162599"/>
            <a:ext cx="9042828" cy="106121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97292" y="0"/>
            <a:ext cx="3665993" cy="366599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800000">
            <a:off x="14622007" y="6621007"/>
            <a:ext cx="3665993" cy="366599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1598889"/>
            <a:ext cx="7287398" cy="7089223"/>
            <a:chOff x="0" y="0"/>
            <a:chExt cx="9716531" cy="94522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9716523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b="true" sz="6000" i="true" spc="-60">
                  <a:solidFill>
                    <a:srgbClr val="CD89FD"/>
                  </a:solidFill>
                  <a:latin typeface="Roboto"/>
                </a:rPr>
                <a:t>About (Roboto Slab)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622199"/>
              <a:ext cx="9716527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b="false" sz="3400" i="true" spc="170">
                  <a:solidFill>
                    <a:srgbClr val="CD89FD"/>
                  </a:solidFill>
                  <a:latin typeface="Roboto"/>
                </a:rPr>
                <a:t>YOU WANT MORE?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" y="4927922"/>
              <a:ext cx="9716527" cy="452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Utilizes serifs from Roboto Mono with additional serifs on certain letters ('A' is a great example)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Variable font weight axis (as of November 2019)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4 different weights</a:t>
              </a:r>
            </a:p>
          </p:txBody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1989226"/>
              <a:ext cx="2408454" cy="553944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11" t="0" r="11" b="0"/>
          <a:stretch>
            <a:fillRect/>
          </a:stretch>
        </p:blipFill>
        <p:spPr>
          <a:xfrm flipH="false" flipV="false" rot="0">
            <a:off x="12324595" y="1028700"/>
            <a:ext cx="3188223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4788" b="0"/>
          <a:stretch>
            <a:fillRect/>
          </a:stretch>
        </p:blipFill>
        <p:spPr>
          <a:xfrm flipH="false" flipV="false" rot="0">
            <a:off x="9397292" y="-162599"/>
            <a:ext cx="9042828" cy="106121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97292" y="0"/>
            <a:ext cx="3665993" cy="366599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800000">
            <a:off x="14622007" y="6621007"/>
            <a:ext cx="3665993" cy="366599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1598889"/>
            <a:ext cx="7287398" cy="7089223"/>
            <a:chOff x="0" y="0"/>
            <a:chExt cx="9716531" cy="94522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9716523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b="true" sz="6000" i="true" spc="-60">
                  <a:solidFill>
                    <a:srgbClr val="CD89FD"/>
                  </a:solidFill>
                  <a:latin typeface="Roboto"/>
                </a:rPr>
                <a:t>About (Heebo)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622199"/>
              <a:ext cx="9716527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b="false" sz="3400" i="true" spc="170">
                  <a:solidFill>
                    <a:srgbClr val="CD89FD"/>
                  </a:solidFill>
                  <a:latin typeface="Roboto"/>
                </a:rPr>
                <a:t>HEBREW? NO, HEEBO!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" y="4927922"/>
              <a:ext cx="9716527" cy="452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Based upon original Roboto typeface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Different vertical metrics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Auto-hinted font (Roboto is hand-hinted and may be better rendered on older machines)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7 different weights</a:t>
              </a:r>
            </a:p>
          </p:txBody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1989226"/>
              <a:ext cx="2408454" cy="553944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53" t="0" r="53" b="0"/>
          <a:stretch>
            <a:fillRect/>
          </a:stretch>
        </p:blipFill>
        <p:spPr>
          <a:xfrm flipH="false" flipV="false" rot="0">
            <a:off x="11981697" y="1028700"/>
            <a:ext cx="387401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4758" r="0" b="51577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5400000">
            <a:off x="10907849" y="-145576"/>
            <a:ext cx="7545059" cy="754505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69801" y="7850801"/>
            <a:ext cx="16148398" cy="1407499"/>
            <a:chOff x="0" y="0"/>
            <a:chExt cx="21531198" cy="187666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171816"/>
              <a:ext cx="21531198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b="true" sz="3000" i="false" spc="30">
                  <a:solidFill>
                    <a:srgbClr val="FFFCFA"/>
                  </a:solidFill>
                  <a:latin typeface="Poppins Light"/>
                </a:rPr>
                <a:t>Any Questions?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408454" cy="553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400000">
            <a:off x="-300779" y="2202976"/>
            <a:ext cx="8229600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14788" b="0"/>
          <a:stretch>
            <a:fillRect/>
          </a:stretch>
        </p:blipFill>
        <p:spPr>
          <a:xfrm flipH="false" flipV="false" rot="0">
            <a:off x="1028700" y="1028700"/>
            <a:ext cx="7012577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851551" y="4667250"/>
            <a:ext cx="5366875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 i="true" spc="-60">
                <a:solidFill>
                  <a:srgbClr val="FFFCFA"/>
                </a:solidFill>
                <a:latin typeface="Roboto"/>
              </a:rPr>
              <a:t>ROBOTO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5400000">
            <a:off x="10176851" y="-192567"/>
            <a:ext cx="8229600" cy="8229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9144000" y="1884338"/>
            <a:ext cx="8105042" cy="6518325"/>
            <a:chOff x="0" y="0"/>
            <a:chExt cx="10806722" cy="86911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0806722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b="false" sz="3400" i="true" spc="170">
                  <a:solidFill>
                    <a:srgbClr val="CD89FD"/>
                  </a:solidFill>
                  <a:latin typeface="Roboto"/>
                </a:rPr>
                <a:t>ABOUT ROBOTO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18725"/>
              <a:ext cx="10806722" cy="7572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Roboto is a neo-grotesque sans-serif font released in 2011 by Christian Robertson.</a:t>
              </a: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It is a geometric font with a "friendly" perception — featuring open curves and natural widths.</a:t>
              </a:r>
            </a:p>
            <a:p>
              <a:pPr>
                <a:lnSpc>
                  <a:spcPts val="4500"/>
                </a:lnSpc>
              </a:pPr>
            </a:p>
            <a:p>
              <a:pPr>
                <a:lnSpc>
                  <a:spcPts val="4500"/>
                </a:lnSpc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Roboto is best used as a headline font, and pairs best (in my opinion) with Open Sans, Lato, and Montserrat.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68" t="2685" r="15883" b="0"/>
          <a:stretch>
            <a:fillRect/>
          </a:stretch>
        </p:blipFill>
        <p:spPr>
          <a:xfrm flipH="false" flipV="false" rot="0">
            <a:off x="-226218" y="-418331"/>
            <a:ext cx="9218246" cy="108935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1000"/>
          </a:blip>
          <a:srcRect l="21634" t="0" r="21634" b="0"/>
          <a:stretch>
            <a:fillRect/>
          </a:stretch>
        </p:blipFill>
        <p:spPr>
          <a:xfrm flipH="false" flipV="false" rot="0">
            <a:off x="-179672" y="-211797"/>
            <a:ext cx="9171700" cy="1071059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9990920" y="1831944"/>
            <a:ext cx="7268380" cy="6623111"/>
            <a:chOff x="0" y="0"/>
            <a:chExt cx="9691174" cy="883081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9691174" cy="1390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b="true" sz="3200" i="false" spc="320">
                  <a:solidFill>
                    <a:srgbClr val="CD89FD"/>
                  </a:solidFill>
                  <a:latin typeface="Roboto"/>
                </a:rPr>
                <a:t>TECH INDUSTRY &amp; TECH FORWARD COMPANIES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70622"/>
              <a:ext cx="9691174" cy="452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Android (Introduced in 4.0 "Ice Cream Sandwich")</a:t>
              </a:r>
            </a:p>
            <a:p>
              <a:pPr>
                <a:lnSpc>
                  <a:spcPts val="4500"/>
                </a:lnSpc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Google Services (YouTube, Maps, Plus, etc.)</a:t>
              </a:r>
            </a:p>
            <a:p>
              <a:pPr>
                <a:lnSpc>
                  <a:spcPts val="4500"/>
                </a:lnSpc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Dell website</a:t>
              </a:r>
            </a:p>
            <a:p>
              <a:pPr>
                <a:lnSpc>
                  <a:spcPts val="4500"/>
                </a:lnSpc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European versions of Nintendo Switch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096693"/>
              <a:ext cx="9691174" cy="691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b="true" sz="3200" i="false" spc="320">
                  <a:solidFill>
                    <a:srgbClr val="CD89FD"/>
                  </a:solidFill>
                  <a:latin typeface="Roboto"/>
                </a:rPr>
                <a:t>MTA SUBWAY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116440"/>
              <a:ext cx="9691174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Clocks on B-Division lines (lettered lines)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47365" y="3159065"/>
            <a:ext cx="6317626" cy="3738801"/>
            <a:chOff x="0" y="0"/>
            <a:chExt cx="8423501" cy="498506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8423501" cy="3676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b="true" sz="6000" i="true" spc="-60">
                  <a:solidFill>
                    <a:srgbClr val="FFFCFA"/>
                  </a:solidFill>
                  <a:latin typeface="Roboto"/>
                </a:rPr>
                <a:t>Roboto: Who, How, and Real World Examples of Usage</a:t>
              </a:r>
            </a:p>
          </p:txBody>
        </p: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2976493" y="4431124"/>
              <a:ext cx="2408454" cy="553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800000">
            <a:off x="-300779" y="-145576"/>
            <a:ext cx="18889559" cy="10578153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493686" y="3638550"/>
            <a:ext cx="3752850" cy="5619750"/>
          </a:xfrm>
          <a:prstGeom prst="rect">
            <a:avLst/>
          </a:prstGeom>
          <a:solidFill>
            <a:srgbClr val="FFFCFA"/>
          </a:solidFill>
        </p:spPr>
      </p:sp>
      <p:sp>
        <p:nvSpPr>
          <p:cNvPr name="AutoShape 4" id="4"/>
          <p:cNvSpPr/>
          <p:nvPr/>
        </p:nvSpPr>
        <p:spPr>
          <a:xfrm rot="0">
            <a:off x="7267575" y="3638550"/>
            <a:ext cx="3752850" cy="5619750"/>
          </a:xfrm>
          <a:prstGeom prst="rect">
            <a:avLst/>
          </a:prstGeom>
          <a:solidFill>
            <a:srgbClr val="FFFCFA"/>
          </a:solidFill>
        </p:spPr>
      </p:sp>
      <p:sp>
        <p:nvSpPr>
          <p:cNvPr name="AutoShape 5" id="5"/>
          <p:cNvSpPr/>
          <p:nvPr/>
        </p:nvSpPr>
        <p:spPr>
          <a:xfrm rot="0">
            <a:off x="12806552" y="3638550"/>
            <a:ext cx="3752850" cy="5619750"/>
          </a:xfrm>
          <a:prstGeom prst="rect">
            <a:avLst/>
          </a:prstGeom>
          <a:solidFill>
            <a:srgbClr val="FFFCFA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93686" y="3638550"/>
            <a:ext cx="2341411" cy="234141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267575" y="3638550"/>
            <a:ext cx="2341411" cy="234141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804632" y="3638550"/>
            <a:ext cx="2341411" cy="234141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1379704"/>
            <a:ext cx="11984107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b="false" sz="5500" i="false" spc="165">
                <a:solidFill>
                  <a:srgbClr val="FFFCFA"/>
                </a:solidFill>
                <a:latin typeface="Roboto"/>
              </a:rPr>
              <a:t>WHY ROBOTO?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952825" y="4197091"/>
            <a:ext cx="2826718" cy="3321166"/>
            <a:chOff x="0" y="0"/>
            <a:chExt cx="3768957" cy="442822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3758485" cy="1390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b="true" sz="3200" i="false" spc="320">
                  <a:solidFill>
                    <a:srgbClr val="CD89FD"/>
                  </a:solidFill>
                  <a:latin typeface="Roboto"/>
                </a:rPr>
                <a:t>CLEAN &amp; SIMPLE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0472" y="1832976"/>
              <a:ext cx="3758485" cy="2595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b="false" sz="2600" i="false" spc="26">
                  <a:solidFill>
                    <a:srgbClr val="CD89FD"/>
                  </a:solidFill>
                  <a:latin typeface="Roboto"/>
                </a:rPr>
                <a:t>Mechanical skeleton &amp; forms are largely geometric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730641" y="4197091"/>
            <a:ext cx="2826718" cy="4778491"/>
            <a:chOff x="0" y="0"/>
            <a:chExt cx="3768957" cy="637132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47625"/>
              <a:ext cx="3758485" cy="691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b="true" sz="3200" i="false" spc="320">
                  <a:solidFill>
                    <a:srgbClr val="CD89FD"/>
                  </a:solidFill>
                  <a:latin typeface="Roboto"/>
                </a:rPr>
                <a:t>LEDGIBLE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0472" y="1134476"/>
              <a:ext cx="3758485" cy="5236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b="false" sz="2600" i="false" spc="26">
                  <a:solidFill>
                    <a:srgbClr val="CD89FD"/>
                  </a:solidFill>
                  <a:latin typeface="Roboto"/>
                </a:rPr>
                <a:t>Some grotesks distort letterforms to force rigid rhythm</a:t>
              </a:r>
            </a:p>
            <a:p>
              <a:pPr>
                <a:lnSpc>
                  <a:spcPts val="3900"/>
                </a:lnSpc>
              </a:pPr>
            </a:p>
            <a:p>
              <a:pPr>
                <a:lnSpc>
                  <a:spcPts val="3900"/>
                </a:lnSpc>
              </a:pPr>
              <a:r>
                <a:rPr lang="en-US" b="false" sz="2600" i="false" spc="26">
                  <a:solidFill>
                    <a:srgbClr val="CD89FD"/>
                  </a:solidFill>
                  <a:latin typeface="Roboto"/>
                </a:rPr>
                <a:t>Roboto uses natural widths for better readability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269619" y="4197091"/>
            <a:ext cx="2826718" cy="4778491"/>
            <a:chOff x="0" y="0"/>
            <a:chExt cx="3768957" cy="637132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3758485" cy="691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b="true" sz="3200" i="false" spc="320">
                  <a:solidFill>
                    <a:srgbClr val="CD89FD"/>
                  </a:solidFill>
                  <a:latin typeface="Roboto"/>
                </a:rPr>
                <a:t>VERSATILE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0472" y="1134476"/>
              <a:ext cx="3758485" cy="5236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b="false" sz="2600" i="false" spc="26">
                  <a:solidFill>
                    <a:srgbClr val="CD89FD"/>
                  </a:solidFill>
                  <a:latin typeface="Roboto"/>
                </a:rPr>
                <a:t>Can be used in a variety of cases</a:t>
              </a:r>
            </a:p>
            <a:p>
              <a:pPr>
                <a:lnSpc>
                  <a:spcPts val="3900"/>
                </a:lnSpc>
              </a:pPr>
              <a:r>
                <a:rPr lang="en-US" b="false" sz="2600" i="false" spc="26">
                  <a:solidFill>
                    <a:srgbClr val="CD89FD"/>
                  </a:solidFill>
                  <a:latin typeface="Roboto"/>
                </a:rPr>
                <a:t>(web, clothing, print, etc.</a:t>
              </a:r>
              <a:r>
                <a:rPr lang="en-US" b="false" sz="2600" i="false" spc="26">
                  <a:solidFill>
                    <a:srgbClr val="CD89FD"/>
                  </a:solidFill>
                  <a:latin typeface="Roboto"/>
                </a:rPr>
                <a:t>)</a:t>
              </a:r>
            </a:p>
            <a:p>
              <a:pPr>
                <a:lnSpc>
                  <a:spcPts val="3900"/>
                </a:lnSpc>
              </a:pPr>
            </a:p>
            <a:p>
              <a:pPr>
                <a:lnSpc>
                  <a:spcPts val="3900"/>
                </a:lnSpc>
              </a:pPr>
              <a:r>
                <a:rPr lang="en-US" b="false" sz="2600" i="false" spc="26">
                  <a:solidFill>
                    <a:srgbClr val="CD89FD"/>
                  </a:solidFill>
                  <a:latin typeface="Roboto"/>
                </a:rPr>
                <a:t>A great, free alternative to Helvetica</a:t>
              </a: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458781" y="1646637"/>
            <a:ext cx="1806341" cy="4154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rcRect l="0" t="0" r="0" b="0"/>
          <a:stretch>
            <a:fillRect/>
          </a:stretch>
        </p:blipFill>
        <p:spPr>
          <a:xfrm flipH="false" flipV="false" rot="-5400000">
            <a:off x="-211760" y="5167250"/>
            <a:ext cx="5291778" cy="5291778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5594333" y="4660570"/>
            <a:ext cx="3794772" cy="4597730"/>
          </a:xfrm>
          <a:prstGeom prst="rect">
            <a:avLst/>
          </a:prstGeom>
          <a:solidFill>
            <a:srgbClr val="CD89FD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8167" r="0" b="8167"/>
          <a:stretch>
            <a:fillRect/>
          </a:stretch>
        </p:blipFill>
        <p:spPr>
          <a:xfrm flipH="false" flipV="false" rot="0">
            <a:off x="5594333" y="1028700"/>
            <a:ext cx="3796547" cy="400172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70000"/>
          </a:blip>
          <a:srcRect l="0" t="0" r="0" b="0"/>
          <a:stretch>
            <a:fillRect/>
          </a:stretch>
        </p:blipFill>
        <p:spPr>
          <a:xfrm flipH="false" flipV="false" rot="5400000">
            <a:off x="9178562" y="-192567"/>
            <a:ext cx="9227889" cy="9227889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>
            <a:off x="13464528" y="4660570"/>
            <a:ext cx="3794772" cy="4597730"/>
          </a:xfrm>
          <a:prstGeom prst="rect">
            <a:avLst/>
          </a:prstGeom>
          <a:solidFill>
            <a:srgbClr val="CD89FD"/>
          </a:solid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2592" t="0" r="2592" b="0"/>
          <a:stretch>
            <a:fillRect/>
          </a:stretch>
        </p:blipFill>
        <p:spPr>
          <a:xfrm flipH="false" flipV="false" rot="0">
            <a:off x="13462753" y="1028700"/>
            <a:ext cx="3796547" cy="4004132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>
            <a:off x="9526991" y="4660570"/>
            <a:ext cx="3794772" cy="4597730"/>
          </a:xfrm>
          <a:prstGeom prst="rect">
            <a:avLst/>
          </a:prstGeom>
          <a:solidFill>
            <a:srgbClr val="CD89FD"/>
          </a:solid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12050" t="0" r="12050" b="0"/>
          <a:stretch>
            <a:fillRect/>
          </a:stretch>
        </p:blipFill>
        <p:spPr>
          <a:xfrm flipH="false" flipV="false" rot="0">
            <a:off x="9526991" y="1028700"/>
            <a:ext cx="3796547" cy="400172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064160" y="5369964"/>
            <a:ext cx="2856894" cy="1054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b="true" sz="3200" i="false" spc="320">
                <a:solidFill>
                  <a:srgbClr val="FFFCFA"/>
                </a:solidFill>
                <a:latin typeface="Roboto"/>
              </a:rPr>
              <a:t>CHRISTIAN ROBERTSON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96818" y="5369964"/>
            <a:ext cx="2856894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b="true" sz="3200" i="false" spc="320">
                <a:solidFill>
                  <a:srgbClr val="FFFCFA"/>
                </a:solidFill>
                <a:latin typeface="Roboto"/>
              </a:rPr>
              <a:t>ODED EZER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33467" y="5369964"/>
            <a:ext cx="2856894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b="true" sz="3200" i="false" spc="320">
                <a:solidFill>
                  <a:srgbClr val="FFFCFA"/>
                </a:solidFill>
                <a:latin typeface="Roboto"/>
              </a:rPr>
              <a:t>MEIR SADAN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64160" y="7668989"/>
            <a:ext cx="2799849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b="false" sz="3000" i="false" spc="30">
                <a:solidFill>
                  <a:srgbClr val="FFFCFA"/>
                </a:solidFill>
                <a:latin typeface="Roboto"/>
              </a:rPr>
              <a:t>Roboto (Creator)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96818" y="7097489"/>
            <a:ext cx="2799849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b="false" sz="3000" i="false" spc="30">
                <a:solidFill>
                  <a:srgbClr val="FFFCFA"/>
                </a:solidFill>
                <a:latin typeface="Roboto"/>
              </a:rPr>
              <a:t>Heebo (Hebrew Character Creator)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33467" y="7097489"/>
            <a:ext cx="2799849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b="false" sz="3000" i="false" spc="30">
                <a:solidFill>
                  <a:srgbClr val="FFFCFA"/>
                </a:solidFill>
                <a:latin typeface="Roboto"/>
              </a:rPr>
              <a:t>Heebo (Digital File Master/ Project Leader)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934544"/>
            <a:ext cx="3560817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59"/>
              </a:lnSpc>
            </a:pPr>
            <a:r>
              <a:rPr lang="en-US" b="true" sz="4800" i="true" spc="-48">
                <a:solidFill>
                  <a:srgbClr val="CD89FD"/>
                </a:solidFill>
                <a:latin typeface="Roboto"/>
              </a:rPr>
              <a:t>Font Designers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4788" b="0"/>
          <a:stretch>
            <a:fillRect/>
          </a:stretch>
        </p:blipFill>
        <p:spPr>
          <a:xfrm flipH="false" flipV="false" rot="0">
            <a:off x="9397292" y="-162599"/>
            <a:ext cx="9042828" cy="106121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97292" y="0"/>
            <a:ext cx="3665993" cy="366599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800000">
            <a:off x="14622007" y="6621007"/>
            <a:ext cx="3665993" cy="366599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484464"/>
            <a:ext cx="7287398" cy="9318073"/>
            <a:chOff x="0" y="0"/>
            <a:chExt cx="9716531" cy="124240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9716523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b="true" sz="6000" i="true" spc="-60">
                  <a:solidFill>
                    <a:srgbClr val="CD89FD"/>
                  </a:solidFill>
                  <a:latin typeface="Roboto"/>
                </a:rPr>
                <a:t>Home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622199"/>
              <a:ext cx="9716527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b="false" sz="3400" i="true" spc="170">
                  <a:solidFill>
                    <a:srgbClr val="CD89FD"/>
                  </a:solidFill>
                  <a:latin typeface="Roboto"/>
                </a:rPr>
                <a:t>SIMPLE DESIGN AND MODULAR COMPONENTS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" y="5613722"/>
              <a:ext cx="9716527" cy="6810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Navigation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Header</a:t>
              </a:r>
            </a:p>
            <a:p>
              <a:pPr marL="990600" indent="-330200" lvl="2">
                <a:lnSpc>
                  <a:spcPts val="4500"/>
                </a:lnSpc>
                <a:buFont typeface="Arial"/>
                <a:buChar char="⚬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Features 6 word memoir (which also utilizes Kerning</a:t>
              </a:r>
            </a:p>
            <a:p>
              <a:pPr marL="1485900" indent="-371475" lvl="3">
                <a:lnSpc>
                  <a:spcPts val="4500"/>
                </a:lnSpc>
                <a:buFont typeface="Arial"/>
                <a:buChar char="￭"/>
              </a:pPr>
              <a:r>
                <a:rPr lang="en-US" b="true" sz="3000" i="false" spc="30">
                  <a:solidFill>
                    <a:srgbClr val="CD89FD"/>
                  </a:solidFill>
                  <a:latin typeface="Roboto"/>
                </a:rPr>
                <a:t>Kerning</a:t>
              </a: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 — adjusting spacing between each letter (different from tracking)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Text Section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Font Family Showcase</a:t>
              </a:r>
            </a:p>
          </p:txBody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1989226"/>
              <a:ext cx="2408454" cy="553944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416804" y="1028700"/>
            <a:ext cx="300380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4788" b="0"/>
          <a:stretch>
            <a:fillRect/>
          </a:stretch>
        </p:blipFill>
        <p:spPr>
          <a:xfrm flipH="false" flipV="false" rot="0">
            <a:off x="9397292" y="-162599"/>
            <a:ext cx="9042828" cy="106121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97292" y="0"/>
            <a:ext cx="3665993" cy="366599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800000">
            <a:off x="14622007" y="6621007"/>
            <a:ext cx="3665993" cy="366599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56245"/>
          <a:stretch>
            <a:fillRect/>
          </a:stretch>
        </p:blipFill>
        <p:spPr>
          <a:xfrm flipH="false" flipV="false" rot="0">
            <a:off x="10394236" y="1028700"/>
            <a:ext cx="6865064" cy="8229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28700" y="1998939"/>
            <a:ext cx="7287398" cy="6289123"/>
            <a:chOff x="0" y="0"/>
            <a:chExt cx="9716531" cy="838549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9716523" cy="245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b="true" sz="6000" i="true" spc="-60">
                  <a:solidFill>
                    <a:srgbClr val="CD89FD"/>
                  </a:solidFill>
                  <a:latin typeface="Roboto"/>
                </a:rPr>
                <a:t>Home (With About Navigation Expanded)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841399"/>
              <a:ext cx="9716527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b="false" sz="3400" i="true" spc="170">
                  <a:solidFill>
                    <a:srgbClr val="CD89FD"/>
                  </a:solidFill>
                  <a:latin typeface="Roboto"/>
                </a:rPr>
                <a:t>K.I.S.S. — KEEP IT SIMPLE STUPID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" y="6147122"/>
              <a:ext cx="9716527" cy="2238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Three navigation buttons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About the designers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About the different versions of the font</a:t>
              </a:r>
            </a:p>
          </p:txBody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0" y="3208426"/>
              <a:ext cx="2408454" cy="553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4788" b="0"/>
          <a:stretch>
            <a:fillRect/>
          </a:stretch>
        </p:blipFill>
        <p:spPr>
          <a:xfrm flipH="false" flipV="false" rot="0">
            <a:off x="9397292" y="-162599"/>
            <a:ext cx="9042828" cy="106121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97292" y="0"/>
            <a:ext cx="3665993" cy="366599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800000">
            <a:off x="14622007" y="6621007"/>
            <a:ext cx="3665993" cy="366599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56245"/>
          <a:stretch>
            <a:fillRect/>
          </a:stretch>
        </p:blipFill>
        <p:spPr>
          <a:xfrm flipH="false" flipV="false" rot="0">
            <a:off x="10394236" y="1028700"/>
            <a:ext cx="6865064" cy="8229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28700" y="884514"/>
            <a:ext cx="7287398" cy="8517973"/>
            <a:chOff x="0" y="0"/>
            <a:chExt cx="9716531" cy="1135729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9716523" cy="245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b="true" sz="6000" i="true" spc="-60">
                  <a:solidFill>
                    <a:srgbClr val="CD89FD"/>
                  </a:solidFill>
                  <a:latin typeface="Roboto"/>
                </a:rPr>
                <a:t>Home (With Links Navigation Expanded)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841399"/>
              <a:ext cx="9716527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b="false" sz="3400" i="true" spc="170">
                  <a:solidFill>
                    <a:srgbClr val="CD89FD"/>
                  </a:solidFill>
                  <a:latin typeface="Roboto"/>
                </a:rPr>
                <a:t>FOCUS, BUT STILL PROVIDE INFORMATION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" y="6832922"/>
              <a:ext cx="9716527" cy="452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Outward links to project authors' websites, foundries, and project GitHub pages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Allows focus to stay on showcasing the fonts while still offering more information if interested</a:t>
              </a:r>
            </a:p>
          </p:txBody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0" y="3208426"/>
              <a:ext cx="2408454" cy="553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4788" b="0"/>
          <a:stretch>
            <a:fillRect/>
          </a:stretch>
        </p:blipFill>
        <p:spPr>
          <a:xfrm flipH="false" flipV="false" rot="0">
            <a:off x="9397292" y="-162599"/>
            <a:ext cx="9042828" cy="106121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97292" y="0"/>
            <a:ext cx="3665993" cy="366599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800000">
            <a:off x="14622007" y="6621007"/>
            <a:ext cx="3665993" cy="366599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1998939"/>
            <a:ext cx="7287398" cy="6289123"/>
            <a:chOff x="0" y="0"/>
            <a:chExt cx="9716531" cy="83854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9716523" cy="2457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b="true" sz="6000" i="true" spc="-60">
                  <a:solidFill>
                    <a:srgbClr val="CD89FD"/>
                  </a:solidFill>
                  <a:latin typeface="Roboto"/>
                </a:rPr>
                <a:t>About (The Designers)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841399"/>
              <a:ext cx="9716527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b="false" sz="3400" i="true" spc="170">
                  <a:solidFill>
                    <a:srgbClr val="CD89FD"/>
                  </a:solidFill>
                  <a:latin typeface="Roboto"/>
                </a:rPr>
                <a:t>GIVING A FACE TO ROBOTO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" y="6147122"/>
              <a:ext cx="9716527" cy="2238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"Containers" with information on each contributor and their respective project</a:t>
              </a:r>
            </a:p>
            <a:p>
              <a:pPr marL="495300" indent="-247650" lvl="1">
                <a:lnSpc>
                  <a:spcPts val="4500"/>
                </a:lnSpc>
                <a:buFont typeface="Arial"/>
                <a:buChar char="•"/>
              </a:pPr>
              <a:r>
                <a:rPr lang="en-US" b="false" sz="3000" i="false" spc="30">
                  <a:solidFill>
                    <a:srgbClr val="CD89FD"/>
                  </a:solidFill>
                  <a:latin typeface="Roboto"/>
                </a:rPr>
                <a:t>Photos to enhance biographies</a:t>
              </a:r>
            </a:p>
          </p:txBody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0" y="3208426"/>
              <a:ext cx="2408454" cy="553944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434396" y="1028700"/>
            <a:ext cx="4968621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DADry9Ueo_k</dc:identifier>
  <dcterms:modified xsi:type="dcterms:W3CDTF">2011-08-01T06:04:30Z</dcterms:modified>
  <cp:revision>1</cp:revision>
  <dc:title>Roboto</dc:title>
</cp:coreProperties>
</file>